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1" r:id="rId5"/>
    <p:sldId id="262" r:id="rId6"/>
    <p:sldId id="264" r:id="rId7"/>
    <p:sldId id="263" r:id="rId8"/>
    <p:sldId id="265" r:id="rId9"/>
    <p:sldId id="280" r:id="rId10"/>
    <p:sldId id="281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74" r:id="rId20"/>
    <p:sldId id="275" r:id="rId21"/>
    <p:sldId id="276" r:id="rId22"/>
    <p:sldId id="277" r:id="rId23"/>
    <p:sldId id="272" r:id="rId24"/>
    <p:sldId id="273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>
        <p:scale>
          <a:sx n="119" d="100"/>
          <a:sy n="119" d="100"/>
        </p:scale>
        <p:origin x="2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20/05/21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20/05/21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Drone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Alessandro Aloise,Michea Colautti,Gianni Grasso, Samuele Ganci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5" t="38682" r="5542" b="22376"/>
          <a:stretch/>
        </p:blipFill>
        <p:spPr>
          <a:xfrm>
            <a:off x="1141413" y="2573904"/>
            <a:ext cx="9815739" cy="2346960"/>
          </a:xfrm>
        </p:spPr>
      </p:pic>
    </p:spTree>
    <p:extLst>
      <p:ext uri="{BB962C8B-B14F-4D97-AF65-F5344CB8AC3E}">
        <p14:creationId xmlns:p14="http://schemas.microsoft.com/office/powerpoint/2010/main" val="336894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989" b="475"/>
          <a:stretch/>
        </p:blipFill>
        <p:spPr>
          <a:xfrm>
            <a:off x="1141413" y="2464904"/>
            <a:ext cx="9756505" cy="1326874"/>
          </a:xfrm>
        </p:spPr>
      </p:pic>
    </p:spTree>
    <p:extLst>
      <p:ext uri="{BB962C8B-B14F-4D97-AF65-F5344CB8AC3E}">
        <p14:creationId xmlns:p14="http://schemas.microsoft.com/office/powerpoint/2010/main" val="381359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C30980-0FF3-4669-A749-A0682F234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963" y="2249488"/>
            <a:ext cx="4528899" cy="3541712"/>
          </a:xfrm>
        </p:spPr>
      </p:pic>
    </p:spTree>
    <p:extLst>
      <p:ext uri="{BB962C8B-B14F-4D97-AF65-F5344CB8AC3E}">
        <p14:creationId xmlns:p14="http://schemas.microsoft.com/office/powerpoint/2010/main" val="369541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B62C623-5E27-41CE-9A16-F9AF04375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591" y="2249488"/>
            <a:ext cx="4605643" cy="3541712"/>
          </a:xfrm>
        </p:spPr>
      </p:pic>
    </p:spTree>
    <p:extLst>
      <p:ext uri="{BB962C8B-B14F-4D97-AF65-F5344CB8AC3E}">
        <p14:creationId xmlns:p14="http://schemas.microsoft.com/office/powerpoint/2010/main" val="387544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2597E-5D80-8C4B-AFF2-C9E715A3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 finale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C73D7C-ABB9-B64F-B889-ECAC3A3CC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t="916"/>
          <a:stretch/>
        </p:blipFill>
        <p:spPr>
          <a:xfrm>
            <a:off x="2841673" y="1681089"/>
            <a:ext cx="6325475" cy="473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374"/>
            <a:ext cx="9905998" cy="1478570"/>
          </a:xfrm>
        </p:spPr>
        <p:txBody>
          <a:bodyPr/>
          <a:lstStyle/>
          <a:p>
            <a:r>
              <a:rPr lang="it-CH" dirty="0"/>
              <a:t>I packasges: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2328E3-F893-2845-A94C-FB9E69029F6F}"/>
              </a:ext>
            </a:extLst>
          </p:cNvPr>
          <p:cNvSpPr txBox="1"/>
          <p:nvPr/>
        </p:nvSpPr>
        <p:spPr>
          <a:xfrm>
            <a:off x="1325880" y="2087944"/>
            <a:ext cx="180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ym typeface="Wingdings" pitchFamily="2" charset="2"/>
              </a:rPr>
              <a:t></a:t>
            </a:r>
            <a:r>
              <a:rPr lang="it-CH" sz="3200" dirty="0">
                <a:sym typeface="Wingdings" pitchFamily="2" charset="2"/>
              </a:rPr>
              <a:t>DronePK</a:t>
            </a:r>
            <a:endParaRPr lang="it-CH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470FD2-7AE3-0B4B-9112-A2A0F9E318DD}"/>
              </a:ext>
            </a:extLst>
          </p:cNvPr>
          <p:cNvSpPr txBox="1"/>
          <p:nvPr/>
        </p:nvSpPr>
        <p:spPr>
          <a:xfrm>
            <a:off x="1355335" y="3136612"/>
            <a:ext cx="2436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ym typeface="Wingdings" pitchFamily="2" charset="2"/>
              </a:rPr>
              <a:t></a:t>
            </a:r>
            <a:r>
              <a:rPr lang="it-CH" sz="3200" dirty="0">
                <a:sym typeface="Wingdings" pitchFamily="2" charset="2"/>
              </a:rPr>
              <a:t>ImageFrame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2393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 Consuntiva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4589D02-6A5E-4C23-B566-787C5B147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7" t="3837" r="3411"/>
          <a:stretch/>
        </p:blipFill>
        <p:spPr>
          <a:xfrm>
            <a:off x="1248354" y="1828801"/>
            <a:ext cx="9043272" cy="4622357"/>
          </a:xfrm>
        </p:spPr>
      </p:pic>
    </p:spTree>
    <p:extLst>
      <p:ext uri="{BB962C8B-B14F-4D97-AF65-F5344CB8AC3E}">
        <p14:creationId xmlns:p14="http://schemas.microsoft.com/office/powerpoint/2010/main" val="372778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7BD1056B-37B5-4D45-B536-DA9FFBD93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40551" b="60917"/>
          <a:stretch/>
        </p:blipFill>
        <p:spPr>
          <a:xfrm>
            <a:off x="2226786" y="2323287"/>
            <a:ext cx="7738427" cy="1283484"/>
          </a:xfr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3FED466A-1BFD-47A2-8F31-4840A10F3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" t="17732" r="52220" b="67215"/>
          <a:stretch/>
        </p:blipFill>
        <p:spPr>
          <a:xfrm>
            <a:off x="2226786" y="3964306"/>
            <a:ext cx="7738427" cy="1285200"/>
          </a:xfrm>
          <a:prstGeom prst="rect">
            <a:avLst/>
          </a:prstGeo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C1110F04-5F5F-4B9B-B258-E5EC0C10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2" t="17732" r="48507" b="67215"/>
          <a:stretch/>
        </p:blipFill>
        <p:spPr>
          <a:xfrm>
            <a:off x="2860039" y="3964306"/>
            <a:ext cx="7105174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8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 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41390A41-7CDD-4D5B-9828-A178BFBE5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" t="38682" r="66656" b="22376"/>
          <a:stretch/>
        </p:blipFill>
        <p:spPr>
          <a:xfrm>
            <a:off x="546018" y="1879601"/>
            <a:ext cx="5548394" cy="3960000"/>
          </a:xfrm>
          <a:prstGeom prst="rect">
            <a:avLst/>
          </a:prstGeom>
        </p:spPr>
      </p:pic>
      <p:pic>
        <p:nvPicPr>
          <p:cNvPr id="10" name="Segnaposto contenuto 5">
            <a:extLst>
              <a:ext uri="{FF2B5EF4-FFF2-40B4-BE49-F238E27FC236}">
                <a16:creationId xmlns:a16="http://schemas.microsoft.com/office/drawing/2014/main" id="{DADDF4F5-8C4A-4FE6-8EA0-866B8212D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08" t="32371" r="93976" b="16900"/>
          <a:stretch/>
        </p:blipFill>
        <p:spPr>
          <a:xfrm>
            <a:off x="6451600" y="1879601"/>
            <a:ext cx="563880" cy="3960000"/>
          </a:xfrm>
        </p:spPr>
      </p:pic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A24253D4-B063-4615-A906-430C6817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9" t="32371" r="66047" b="16900"/>
          <a:stretch/>
        </p:blipFill>
        <p:spPr>
          <a:xfrm>
            <a:off x="7015480" y="1879601"/>
            <a:ext cx="379139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4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C2704ED0-FB4F-4DD1-8AB3-3BD2746EE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0243" b="475"/>
          <a:stretch/>
        </p:blipFill>
        <p:spPr>
          <a:xfrm>
            <a:off x="1141411" y="2025964"/>
            <a:ext cx="7514909" cy="1982338"/>
          </a:xfr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734E68C3-0216-4E6B-A94E-D27569B64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" t="82889" r="94023"/>
          <a:stretch/>
        </p:blipFill>
        <p:spPr>
          <a:xfrm>
            <a:off x="1141412" y="4378960"/>
            <a:ext cx="775494" cy="1860522"/>
          </a:xfrm>
          <a:prstGeom prst="rect">
            <a:avLst/>
          </a:prstGeo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1D0F0B92-8A0E-44F4-8BA0-B7939C47C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7" t="82889" r="55093"/>
          <a:stretch/>
        </p:blipFill>
        <p:spPr>
          <a:xfrm>
            <a:off x="1916905" y="4378960"/>
            <a:ext cx="7679777" cy="18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5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369" y="22528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000" dirty="0"/>
              <a:t>Indice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169" y="1563688"/>
            <a:ext cx="3218242" cy="4227513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it-IT" sz="2000" dirty="0"/>
              <a:t>Introduzione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Scopo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Requisiti 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Use Case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Architettura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Pianificazione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Design </a:t>
            </a:r>
          </a:p>
          <a:p>
            <a:pPr rtl="0">
              <a:lnSpc>
                <a:spcPct val="110000"/>
              </a:lnSpc>
            </a:pPr>
            <a:r>
              <a:rPr lang="it-IT" sz="2000" dirty="0" err="1"/>
              <a:t>Packages</a:t>
            </a:r>
            <a:endParaRPr lang="it-IT" sz="2000" dirty="0"/>
          </a:p>
          <a:p>
            <a:pPr rtl="0">
              <a:lnSpc>
                <a:spcPct val="110000"/>
              </a:lnSpc>
            </a:pPr>
            <a:r>
              <a:rPr lang="it-IT" sz="2000" dirty="0" err="1"/>
              <a:t>Consunitvo</a:t>
            </a:r>
            <a:endParaRPr lang="it-IT" sz="2000" dirty="0"/>
          </a:p>
          <a:p>
            <a:pPr rtl="0">
              <a:lnSpc>
                <a:spcPct val="110000"/>
              </a:lnSpc>
            </a:pPr>
            <a:r>
              <a:rPr lang="it-IT" sz="2000" dirty="0"/>
              <a:t>Sviluppi futuri </a:t>
            </a:r>
          </a:p>
          <a:p>
            <a:pPr rtl="0">
              <a:lnSpc>
                <a:spcPct val="11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98A39-5327-4D5E-AA00-053F6B73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55F8DE-E6B2-4B42-8565-D33AD16FD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Sistema di riconoscimento facciale/follow</a:t>
            </a:r>
          </a:p>
          <a:p>
            <a:r>
              <a:rPr lang="it-CH" dirty="0"/>
              <a:t>GPS</a:t>
            </a:r>
          </a:p>
          <a:p>
            <a:r>
              <a:rPr lang="it-CH" dirty="0"/>
              <a:t>Integrazione con ScanSpect</a:t>
            </a:r>
          </a:p>
        </p:txBody>
      </p:sp>
    </p:spTree>
    <p:extLst>
      <p:ext uri="{BB962C8B-B14F-4D97-AF65-F5344CB8AC3E}">
        <p14:creationId xmlns:p14="http://schemas.microsoft.com/office/powerpoint/2010/main" val="188770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DE3AA8-45E1-4FAA-B5E5-838889E153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Grazie per L’attenzione  </a:t>
            </a:r>
          </a:p>
        </p:txBody>
      </p:sp>
    </p:spTree>
    <p:extLst>
      <p:ext uri="{BB962C8B-B14F-4D97-AF65-F5344CB8AC3E}">
        <p14:creationId xmlns:p14="http://schemas.microsoft.com/office/powerpoint/2010/main" val="154874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 rtl="0">
              <a:buNone/>
            </a:pPr>
            <a:endParaRPr lang="it-IT" sz="2400" dirty="0"/>
          </a:p>
          <a:p>
            <a:pPr marL="0" lvl="0" indent="0" algn="ctr" rtl="0">
              <a:buNone/>
            </a:pPr>
            <a:endParaRPr lang="it-IT" dirty="0"/>
          </a:p>
          <a:p>
            <a:pPr marL="0" lvl="0" indent="0" algn="ctr" rtl="0">
              <a:buNone/>
            </a:pPr>
            <a:r>
              <a:rPr lang="it-IT" sz="2400" dirty="0"/>
              <a:t>Applicativo per la gestione di un drone tramite </a:t>
            </a:r>
            <a:r>
              <a:rPr lang="it-IT" sz="2400" dirty="0" err="1"/>
              <a:t>LeapMotion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6484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Scopo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CH" sz="2400" dirty="0"/>
          </a:p>
          <a:p>
            <a:r>
              <a:rPr lang="it-CH" sz="2400" dirty="0"/>
              <a:t>Didattico</a:t>
            </a:r>
          </a:p>
          <a:p>
            <a:r>
              <a:rPr lang="it-CH" dirty="0"/>
              <a:t>Comandare un drone con le mani</a:t>
            </a:r>
          </a:p>
          <a:p>
            <a:r>
              <a:rPr lang="it-CH" dirty="0"/>
              <a:t>Semplicità</a:t>
            </a:r>
            <a:endParaRPr lang="it-CH" sz="2400" dirty="0"/>
          </a:p>
          <a:p>
            <a:endParaRPr lang="it-CH" sz="2400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51470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E808094-2500-45C9-A8B7-B9627EA013A1}"/>
              </a:ext>
            </a:extLst>
          </p:cNvPr>
          <p:cNvSpPr txBox="1">
            <a:spLocks/>
          </p:cNvSpPr>
          <p:nvPr/>
        </p:nvSpPr>
        <p:spPr>
          <a:xfrm>
            <a:off x="1141413" y="1896278"/>
            <a:ext cx="5711208" cy="413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Utilizzo di DatagramPacket</a:t>
            </a:r>
          </a:p>
          <a:p>
            <a:r>
              <a:rPr lang="it-CH" dirty="0"/>
              <a:t>Interfaccia controllo del drone</a:t>
            </a:r>
          </a:p>
          <a:p>
            <a:r>
              <a:rPr lang="it-CH" dirty="0"/>
              <a:t>Uso Leap Motion</a:t>
            </a:r>
          </a:p>
          <a:p>
            <a:r>
              <a:rPr lang="it-CH" dirty="0"/>
              <a:t>Live Stream</a:t>
            </a:r>
          </a:p>
          <a:p>
            <a:r>
              <a:rPr lang="it-CH" dirty="0"/>
              <a:t>Tasto emergenza</a:t>
            </a:r>
          </a:p>
          <a:p>
            <a:r>
              <a:rPr lang="it-CH" dirty="0">
                <a:solidFill>
                  <a:srgbClr val="FF0000"/>
                </a:solidFill>
              </a:rPr>
              <a:t>Extra</a:t>
            </a:r>
          </a:p>
          <a:p>
            <a:pPr marL="0" indent="0">
              <a:buNone/>
            </a:pPr>
            <a:endParaRPr lang="it-CH" dirty="0"/>
          </a:p>
          <a:p>
            <a:endParaRPr lang="it-CH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49049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C7BF1-EF21-7D42-9C78-AE7DA1A7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Use case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19DD3B-9889-6C47-BCDC-121E93536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93" y="1611032"/>
            <a:ext cx="47879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AC0C67-87BB-6640-82CD-F1005BD5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820" y="112909"/>
            <a:ext cx="9905998" cy="1478570"/>
          </a:xfrm>
        </p:spPr>
        <p:txBody>
          <a:bodyPr/>
          <a:lstStyle/>
          <a:p>
            <a:r>
              <a:rPr lang="it-CH" dirty="0"/>
              <a:t>Design dell’architettura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21E3488-5023-0E4F-B32F-6D49E5EF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59" y="1303358"/>
            <a:ext cx="7918681" cy="521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2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C4290-CB0A-435F-A91F-D131667D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 preventiva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BAE77F-0BC5-4A0A-9C50-2DF5ABEA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816" y="1780361"/>
            <a:ext cx="8342708" cy="4707534"/>
          </a:xfrm>
        </p:spPr>
      </p:pic>
    </p:spTree>
    <p:extLst>
      <p:ext uri="{BB962C8B-B14F-4D97-AF65-F5344CB8AC3E}">
        <p14:creationId xmlns:p14="http://schemas.microsoft.com/office/powerpoint/2010/main" val="159401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CA0A632-A50C-44AB-A21C-DCAD1051A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27138" b="60917"/>
          <a:stretch/>
        </p:blipFill>
        <p:spPr>
          <a:xfrm>
            <a:off x="934051" y="3086099"/>
            <a:ext cx="10323898" cy="1384037"/>
          </a:xfrm>
        </p:spPr>
      </p:pic>
    </p:spTree>
    <p:extLst>
      <p:ext uri="{BB962C8B-B14F-4D97-AF65-F5344CB8AC3E}">
        <p14:creationId xmlns:p14="http://schemas.microsoft.com/office/powerpoint/2010/main" val="3365911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14</TotalTime>
  <Words>102</Words>
  <Application>Microsoft Macintosh PowerPoint</Application>
  <PresentationFormat>Widescreen</PresentationFormat>
  <Paragraphs>53</Paragraphs>
  <Slides>21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Circuito</vt:lpstr>
      <vt:lpstr>Drone</vt:lpstr>
      <vt:lpstr>Indice</vt:lpstr>
      <vt:lpstr>Introduzione</vt:lpstr>
      <vt:lpstr>Scopo</vt:lpstr>
      <vt:lpstr>Requisiti</vt:lpstr>
      <vt:lpstr>Use case</vt:lpstr>
      <vt:lpstr>Design dell’architettura</vt:lpstr>
      <vt:lpstr>Pianifica preventiva</vt:lpstr>
      <vt:lpstr>Progettazione</vt:lpstr>
      <vt:lpstr>Implementazione</vt:lpstr>
      <vt:lpstr>Testing</vt:lpstr>
      <vt:lpstr>Design</vt:lpstr>
      <vt:lpstr>Design</vt:lpstr>
      <vt:lpstr>Design finale</vt:lpstr>
      <vt:lpstr>I packasges:</vt:lpstr>
      <vt:lpstr>Pianifica Consuntiva</vt:lpstr>
      <vt:lpstr>Progettazione </vt:lpstr>
      <vt:lpstr>Implementazione </vt:lpstr>
      <vt:lpstr>Testing </vt:lpstr>
      <vt:lpstr>Sviluppi futuri</vt:lpstr>
      <vt:lpstr>Grazie per L’attenzione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</dc:title>
  <dc:creator>Alessandro Aloise</dc:creator>
  <cp:lastModifiedBy>Colautti Michea (ALLIEVO)</cp:lastModifiedBy>
  <cp:revision>17</cp:revision>
  <dcterms:created xsi:type="dcterms:W3CDTF">2021-05-19T06:51:09Z</dcterms:created>
  <dcterms:modified xsi:type="dcterms:W3CDTF">2021-05-20T09:30:35Z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